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321" r:id="rId2"/>
    <p:sldId id="324" r:id="rId3"/>
    <p:sldId id="343" r:id="rId4"/>
    <p:sldId id="348" r:id="rId5"/>
    <p:sldId id="335" r:id="rId6"/>
    <p:sldId id="336" r:id="rId7"/>
    <p:sldId id="337" r:id="rId8"/>
    <p:sldId id="339" r:id="rId9"/>
    <p:sldId id="338" r:id="rId10"/>
    <p:sldId id="329" r:id="rId11"/>
    <p:sldId id="341" r:id="rId12"/>
    <p:sldId id="342" r:id="rId13"/>
    <p:sldId id="344" r:id="rId14"/>
    <p:sldId id="345" r:id="rId15"/>
    <p:sldId id="346" r:id="rId16"/>
    <p:sldId id="340" r:id="rId17"/>
    <p:sldId id="307" r:id="rId18"/>
    <p:sldId id="315" r:id="rId19"/>
    <p:sldId id="314" r:id="rId20"/>
    <p:sldId id="327" r:id="rId21"/>
    <p:sldId id="319" r:id="rId22"/>
    <p:sldId id="318" r:id="rId23"/>
    <p:sldId id="347" r:id="rId24"/>
    <p:sldId id="317" r:id="rId25"/>
    <p:sldId id="320" r:id="rId26"/>
    <p:sldId id="334" r:id="rId27"/>
    <p:sldId id="32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69" d="100"/>
          <a:sy n="69" d="100"/>
        </p:scale>
        <p:origin x="1428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6CB39-72B8-4CAE-8DF4-52A2896E22E0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AD099-0463-48BE-A5D0-C8500DC0E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8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BD92-A4FB-4230-9B90-E3945BC2B3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1D61-71C0-4074-B5EA-D47A2574ED5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575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BD92-A4FB-4230-9B90-E3945BC2B3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1D61-71C0-4074-B5EA-D47A2574ED5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979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BD92-A4FB-4230-9B90-E3945BC2B3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1D61-71C0-4074-B5EA-D47A2574ED5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990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BD92-A4FB-4230-9B90-E3945BC2B3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1D61-71C0-4074-B5EA-D47A2574ED5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427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BD92-A4FB-4230-9B90-E3945BC2B3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1D61-71C0-4074-B5EA-D47A2574ED5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98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BD92-A4FB-4230-9B90-E3945BC2B3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1D61-71C0-4074-B5EA-D47A2574ED5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766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BD92-A4FB-4230-9B90-E3945BC2B3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1D61-71C0-4074-B5EA-D47A2574ED5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82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BD92-A4FB-4230-9B90-E3945BC2B3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1D61-71C0-4074-B5EA-D47A2574ED5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018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BD92-A4FB-4230-9B90-E3945BC2B3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1D61-71C0-4074-B5EA-D47A2574ED5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145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BD92-A4FB-4230-9B90-E3945BC2B3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1D61-71C0-4074-B5EA-D47A2574ED5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02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BD92-A4FB-4230-9B90-E3945BC2B3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1D61-71C0-4074-B5EA-D47A2574ED5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445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9BD92-A4FB-4230-9B90-E3945BC2B3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3/17/2020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B1D61-71C0-4074-B5EA-D47A2574ED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5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uzzfeed.com/community/brand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13855"/>
            <a:ext cx="9144000" cy="685737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" y="3124200"/>
            <a:ext cx="7239000" cy="14527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BUZZFEED MARKETING CHALLENGE</a:t>
            </a:r>
            <a:endParaRPr lang="en-US" sz="4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65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62200"/>
            <a:ext cx="7886700" cy="1325563"/>
          </a:xfrm>
        </p:spPr>
        <p:txBody>
          <a:bodyPr/>
          <a:lstStyle/>
          <a:p>
            <a:r>
              <a:rPr lang="en-US" dirty="0" smtClean="0"/>
              <a:t>Promotion List (Use the Template)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74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8991600" cy="618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6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7874"/>
          </a:xfrm>
        </p:spPr>
        <p:txBody>
          <a:bodyPr/>
          <a:lstStyle/>
          <a:p>
            <a:r>
              <a:rPr lang="en-US" dirty="0" smtClean="0"/>
              <a:t>Promotion tips for different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9200"/>
            <a:ext cx="7886700" cy="5334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BuzzFeed</a:t>
            </a:r>
            <a:r>
              <a:rPr lang="en-US" dirty="0" smtClean="0"/>
              <a:t>: highly dependent on velocity of traffic/engagement, so you should coordinate this.</a:t>
            </a:r>
          </a:p>
          <a:p>
            <a:r>
              <a:rPr lang="en-US" dirty="0" smtClean="0"/>
              <a:t>Facebook Visibility:</a:t>
            </a:r>
          </a:p>
          <a:p>
            <a:pPr lvl="1"/>
            <a:r>
              <a:rPr lang="en-US" dirty="0" smtClean="0"/>
              <a:t>Page posts a link &gt; You sharing a link on the page wall</a:t>
            </a:r>
          </a:p>
          <a:p>
            <a:pPr lvl="1"/>
            <a:r>
              <a:rPr lang="en-US" dirty="0" smtClean="0"/>
              <a:t>Sharing in FB groups &gt; Sharing on a fan page wall</a:t>
            </a:r>
          </a:p>
          <a:p>
            <a:pPr lvl="1"/>
            <a:r>
              <a:rPr lang="en-US" dirty="0" smtClean="0"/>
              <a:t>Sharing by someone w/ many friends in common &gt; sharing by someone w/ few friends in common</a:t>
            </a:r>
          </a:p>
          <a:p>
            <a:r>
              <a:rPr lang="en-US" dirty="0" err="1" smtClean="0"/>
              <a:t>Reddit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Determine how many votes you need to be visible on the community’s home page (and coordinate how to get those votes)</a:t>
            </a:r>
          </a:p>
          <a:p>
            <a:r>
              <a:rPr lang="en-US" dirty="0" smtClean="0"/>
              <a:t>If you have group members that aren’t active on social media, make them pay their dues in other ways: e-mail outreach, forum participation,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06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62200"/>
            <a:ext cx="7886700" cy="1325563"/>
          </a:xfrm>
        </p:spPr>
        <p:txBody>
          <a:bodyPr/>
          <a:lstStyle/>
          <a:p>
            <a:r>
              <a:rPr lang="en-US" dirty="0" smtClean="0"/>
              <a:t>Marketing Plan (Use the Template)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07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6848"/>
            <a:ext cx="8077199" cy="670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1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62200"/>
            <a:ext cx="7886700" cy="1325563"/>
          </a:xfrm>
        </p:spPr>
        <p:txBody>
          <a:bodyPr/>
          <a:lstStyle/>
          <a:p>
            <a:r>
              <a:rPr lang="en-US" dirty="0" smtClean="0"/>
              <a:t>The Post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69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62200"/>
            <a:ext cx="7886700" cy="1325563"/>
          </a:xfrm>
        </p:spPr>
        <p:txBody>
          <a:bodyPr/>
          <a:lstStyle/>
          <a:p>
            <a:r>
              <a:rPr lang="en-US" dirty="0" smtClean="0"/>
              <a:t>Publishing in the </a:t>
            </a:r>
            <a:r>
              <a:rPr lang="en-US" dirty="0" err="1" smtClean="0"/>
              <a:t>BuzzFeed</a:t>
            </a:r>
            <a:r>
              <a:rPr lang="en-US" dirty="0" smtClean="0"/>
              <a:t> Community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35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1204"/>
            <a:ext cx="7886700" cy="891082"/>
          </a:xfrm>
        </p:spPr>
        <p:txBody>
          <a:bodyPr/>
          <a:lstStyle/>
          <a:p>
            <a:r>
              <a:rPr lang="en-US" dirty="0" smtClean="0"/>
              <a:t>Buzzfeed.com/community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3352800"/>
            <a:ext cx="4400550" cy="137080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There are sub-sections of </a:t>
            </a:r>
            <a:r>
              <a:rPr lang="en-US" dirty="0" err="1" smtClean="0"/>
              <a:t>BuzzFeed</a:t>
            </a:r>
            <a:r>
              <a:rPr lang="en-US" dirty="0" smtClean="0"/>
              <a:t>, each with editors/writers listed in the sidebar that you might reach out to for feedback</a:t>
            </a:r>
          </a:p>
          <a:p>
            <a:r>
              <a:rPr lang="en-US" dirty="0" smtClean="0"/>
              <a:t>Fitting squarely within an existing subcategory might help you get promoted within that section first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2" y="992285"/>
            <a:ext cx="2918403" cy="4990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992285"/>
            <a:ext cx="3323809" cy="1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56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a group account using a pseudonym so that all group members can promote it equally as the author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5624"/>
            <a:ext cx="7924800" cy="423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7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17537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Remember to click “Suggest for community feature” before publishing</a:t>
            </a:r>
            <a:br>
              <a:rPr lang="en-US" dirty="0" smtClean="0"/>
            </a:br>
            <a:r>
              <a:rPr lang="en-US" sz="2200" dirty="0" smtClean="0"/>
              <a:t>(This puts the post across the desk of a community editor for consideration)</a:t>
            </a:r>
            <a:endParaRPr lang="en-US" sz="2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895600"/>
            <a:ext cx="8534400" cy="359245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5943600" y="4800600"/>
            <a:ext cx="609600" cy="6858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26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Goal: 1,000 views in a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77022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3 ways to do this:</a:t>
            </a:r>
          </a:p>
          <a:p>
            <a:r>
              <a:rPr lang="en-US" dirty="0" smtClean="0"/>
              <a:t>Plan out traffic/promotion sources</a:t>
            </a:r>
          </a:p>
          <a:p>
            <a:r>
              <a:rPr lang="en-US" dirty="0" smtClean="0"/>
              <a:t>Go viral externally</a:t>
            </a:r>
          </a:p>
          <a:p>
            <a:r>
              <a:rPr lang="en-US" dirty="0" smtClean="0"/>
              <a:t>Get promoted by BF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095" y="2590800"/>
            <a:ext cx="5114905" cy="416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"/>
            <a:ext cx="7886700" cy="1325563"/>
          </a:xfrm>
        </p:spPr>
        <p:txBody>
          <a:bodyPr/>
          <a:lstStyle/>
          <a:p>
            <a:r>
              <a:rPr lang="en-US" dirty="0" smtClean="0"/>
              <a:t>How do you make a post seem more valuable/relevant/shareable?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340803"/>
            <a:ext cx="8820150" cy="4957763"/>
          </a:xfrm>
        </p:spPr>
        <p:txBody>
          <a:bodyPr>
            <a:normAutofit/>
          </a:bodyPr>
          <a:lstStyle/>
          <a:p>
            <a:r>
              <a:rPr lang="en-US" dirty="0" smtClean="0"/>
              <a:t>Connect with the audience</a:t>
            </a:r>
          </a:p>
          <a:p>
            <a:pPr lvl="1"/>
            <a:r>
              <a:rPr lang="en-US" dirty="0" smtClean="0"/>
              <a:t>Use relatable words/terminology for the audience</a:t>
            </a:r>
          </a:p>
          <a:p>
            <a:r>
              <a:rPr lang="en-US" dirty="0" smtClean="0"/>
              <a:t>Signal effort</a:t>
            </a:r>
          </a:p>
          <a:p>
            <a:pPr lvl="1"/>
            <a:r>
              <a:rPr lang="en-US" dirty="0" smtClean="0"/>
              <a:t>Longer lists</a:t>
            </a:r>
          </a:p>
          <a:p>
            <a:pPr lvl="1"/>
            <a:r>
              <a:rPr lang="en-US" dirty="0" smtClean="0"/>
              <a:t>Customized images</a:t>
            </a:r>
          </a:p>
          <a:p>
            <a:r>
              <a:rPr lang="en-US" dirty="0" smtClean="0"/>
              <a:t>Hook readers immediately</a:t>
            </a:r>
          </a:p>
          <a:p>
            <a:pPr lvl="1"/>
            <a:r>
              <a:rPr lang="en-US" dirty="0" smtClean="0"/>
              <a:t>Use your best questions/list items at the very beginning </a:t>
            </a:r>
          </a:p>
          <a:p>
            <a:r>
              <a:rPr lang="en-US" dirty="0" smtClean="0"/>
              <a:t>Finish strong</a:t>
            </a:r>
          </a:p>
          <a:p>
            <a:pPr lvl="1"/>
            <a:r>
              <a:rPr lang="en-US" dirty="0" smtClean="0"/>
              <a:t>Make sure that whatever the reader sees at the end is great</a:t>
            </a:r>
          </a:p>
          <a:p>
            <a:pPr lvl="1"/>
            <a:r>
              <a:rPr lang="en-US" dirty="0" smtClean="0"/>
              <a:t>Possibly add an engagement question at the end (for lists)</a:t>
            </a:r>
          </a:p>
          <a:p>
            <a:r>
              <a:rPr lang="en-US" dirty="0" smtClean="0"/>
              <a:t>Be unique in your writing and imagery, but have consistency throughout, e.g., consistent tone, formatting</a:t>
            </a:r>
          </a:p>
          <a:p>
            <a:pPr lvl="1"/>
            <a:r>
              <a:rPr lang="en-US" dirty="0" smtClean="0"/>
              <a:t>Don’t mix media styles (don’t jump back and forth between images and GIFs)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10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media in your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/>
          <a:lstStyle/>
          <a:p>
            <a:r>
              <a:rPr lang="en-US" dirty="0"/>
              <a:t>Create your own media where it makes sense – a </a:t>
            </a:r>
            <a:r>
              <a:rPr lang="en-US" dirty="0" smtClean="0"/>
              <a:t>custom thumbnail image that aligns perfectly with your headline</a:t>
            </a:r>
            <a:endParaRPr lang="en-US" dirty="0"/>
          </a:p>
          <a:p>
            <a:r>
              <a:rPr lang="en-US" dirty="0" smtClean="0"/>
              <a:t>Do not use anything that is copyrighted (especially Getty Images)</a:t>
            </a:r>
          </a:p>
          <a:p>
            <a:pPr lvl="1"/>
            <a:r>
              <a:rPr lang="en-US" dirty="0" smtClean="0"/>
              <a:t>Where possible, use “Creative Commons” settings when searching for images</a:t>
            </a:r>
          </a:p>
          <a:p>
            <a:r>
              <a:rPr lang="en-US" dirty="0" smtClean="0"/>
              <a:t>Giphy.com is a go-to source for GIFs</a:t>
            </a:r>
          </a:p>
          <a:p>
            <a:r>
              <a:rPr lang="en-US" dirty="0" smtClean="0"/>
              <a:t>You can use screenshots from YouTube</a:t>
            </a:r>
          </a:p>
          <a:p>
            <a:r>
              <a:rPr lang="en-US" dirty="0" smtClean="0"/>
              <a:t>Always provide link attribution back to the original source</a:t>
            </a:r>
          </a:p>
          <a:p>
            <a:pPr lvl="1"/>
            <a:r>
              <a:rPr lang="en-US" dirty="0" smtClean="0"/>
              <a:t>Use Google Reverse Image Search or Tineye.com</a:t>
            </a:r>
          </a:p>
          <a:p>
            <a:pPr lvl="1"/>
            <a:r>
              <a:rPr lang="en-US" dirty="0" smtClean="0"/>
              <a:t>Use regular Google Image results as last resort (w/ attribution)</a:t>
            </a:r>
          </a:p>
        </p:txBody>
      </p:sp>
    </p:spTree>
    <p:extLst>
      <p:ext uri="{BB962C8B-B14F-4D97-AF65-F5344CB8AC3E}">
        <p14:creationId xmlns:p14="http://schemas.microsoft.com/office/powerpoint/2010/main" val="71943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Directly from </a:t>
            </a:r>
            <a:r>
              <a:rPr lang="en-US" dirty="0" err="1" smtClean="0"/>
              <a:t>BuzzFeed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www.buzzfeed.com/community/brands</a:t>
            </a:r>
            <a:endParaRPr lang="en-US" dirty="0" smtClean="0"/>
          </a:p>
          <a:p>
            <a:pPr lvl="1"/>
            <a:r>
              <a:rPr lang="en-US" dirty="0" smtClean="0"/>
              <a:t>No political or overly commercial content</a:t>
            </a:r>
          </a:p>
          <a:p>
            <a:pPr lvl="1"/>
            <a:r>
              <a:rPr lang="en-US" dirty="0" smtClean="0"/>
              <a:t>No attacks on individuals or entities</a:t>
            </a:r>
          </a:p>
          <a:p>
            <a:r>
              <a:rPr lang="en-US" dirty="0" smtClean="0"/>
              <a:t>Tips for making your post:</a:t>
            </a:r>
          </a:p>
          <a:p>
            <a:pPr lvl="1"/>
            <a:r>
              <a:rPr lang="en-US" dirty="0" smtClean="0"/>
              <a:t>Use Google Chrome</a:t>
            </a:r>
          </a:p>
          <a:p>
            <a:pPr lvl="1"/>
            <a:r>
              <a:rPr lang="en-US" dirty="0" smtClean="0"/>
              <a:t>Make sure you are zoomed into 100%</a:t>
            </a:r>
          </a:p>
          <a:p>
            <a:pPr lvl="1"/>
            <a:r>
              <a:rPr lang="en-US" dirty="0" smtClean="0"/>
              <a:t>Make sure all tiles on quizzes are </a:t>
            </a:r>
            <a:r>
              <a:rPr lang="en-US" dirty="0" err="1" smtClean="0"/>
              <a:t>autosized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27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62200"/>
            <a:ext cx="7886700" cy="1325563"/>
          </a:xfrm>
        </p:spPr>
        <p:txBody>
          <a:bodyPr/>
          <a:lstStyle/>
          <a:p>
            <a:r>
              <a:rPr lang="en-US" dirty="0" smtClean="0"/>
              <a:t>The Campaign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11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4000"/>
            <a:ext cx="7677150" cy="4801034"/>
          </a:xfrm>
        </p:spPr>
        <p:txBody>
          <a:bodyPr>
            <a:normAutofit/>
          </a:bodyPr>
          <a:lstStyle/>
          <a:p>
            <a:r>
              <a:rPr lang="en-US" dirty="0" smtClean="0"/>
              <a:t>No click-begging or mentioning your assignment, traffic goal, or deadline </a:t>
            </a:r>
            <a:r>
              <a:rPr lang="en-US" i="1" dirty="0" smtClean="0"/>
              <a:t>publicly</a:t>
            </a:r>
          </a:p>
          <a:p>
            <a:pPr lvl="1"/>
            <a:r>
              <a:rPr lang="en-US" dirty="0" smtClean="0"/>
              <a:t>You can encourage people to read what you wrote, and take credit for authorship</a:t>
            </a:r>
          </a:p>
          <a:p>
            <a:pPr lvl="1"/>
            <a:r>
              <a:rPr lang="en-US" dirty="0" smtClean="0"/>
              <a:t>You can disclose anything you want about the assignment/goal by private channels like e-mail or direct message—evidence of desperation in any of your </a:t>
            </a:r>
            <a:r>
              <a:rPr lang="en-US" b="1" dirty="0" smtClean="0"/>
              <a:t>public</a:t>
            </a:r>
            <a:r>
              <a:rPr lang="en-US" dirty="0" smtClean="0"/>
              <a:t> promotion will get you penalized</a:t>
            </a:r>
          </a:p>
          <a:p>
            <a:r>
              <a:rPr lang="en-US" dirty="0" smtClean="0"/>
              <a:t>No buying traffic</a:t>
            </a:r>
          </a:p>
          <a:p>
            <a:r>
              <a:rPr lang="en-US" dirty="0" smtClean="0"/>
              <a:t>Don’t spam people (i.e. celebrities) or irrelevant places</a:t>
            </a:r>
          </a:p>
          <a:p>
            <a:r>
              <a:rPr lang="en-US" dirty="0" smtClean="0"/>
              <a:t>Don’t do anything illegal</a:t>
            </a:r>
          </a:p>
          <a:p>
            <a:r>
              <a:rPr lang="en-US" dirty="0" smtClean="0"/>
              <a:t>You may change your headline or content at any time during the promotion period if you think it will help</a:t>
            </a:r>
          </a:p>
          <a:p>
            <a:r>
              <a:rPr lang="en-US" dirty="0" smtClean="0"/>
              <a:t>Grading = ¼ Content, ¼ Reaching the Target Audience, ¼ Marketing &amp; Promo Plans, ¼ Presentation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503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21783"/>
            <a:ext cx="7886700" cy="1325563"/>
          </a:xfrm>
        </p:spPr>
        <p:txBody>
          <a:bodyPr/>
          <a:lstStyle/>
          <a:p>
            <a:r>
              <a:rPr lang="en-US" dirty="0" smtClean="0"/>
              <a:t>6 Principles of Influence You Can Leverage to Promote Your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8182841" cy="4122738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Liking</a:t>
            </a:r>
            <a:r>
              <a:rPr lang="en-US" dirty="0"/>
              <a:t> – People do things for those they </a:t>
            </a:r>
            <a:r>
              <a:rPr lang="en-US" dirty="0" smtClean="0"/>
              <a:t>like – just ask</a:t>
            </a:r>
            <a:endParaRPr lang="en-US" dirty="0"/>
          </a:p>
          <a:p>
            <a:r>
              <a:rPr lang="en-US" b="1" dirty="0" smtClean="0"/>
              <a:t>Reciprocity</a:t>
            </a:r>
            <a:r>
              <a:rPr lang="en-US" dirty="0" smtClean="0"/>
              <a:t> – People want to return favors – help others before asking</a:t>
            </a:r>
          </a:p>
          <a:p>
            <a:r>
              <a:rPr lang="en-US" b="1" dirty="0" smtClean="0"/>
              <a:t>Consistency</a:t>
            </a:r>
            <a:r>
              <a:rPr lang="en-US" dirty="0" smtClean="0"/>
              <a:t> – People want to be consistent with what they’ve done in the past (find people who have shared similar content)</a:t>
            </a:r>
          </a:p>
          <a:p>
            <a:r>
              <a:rPr lang="en-US" b="1" dirty="0" smtClean="0"/>
              <a:t>Social Proof </a:t>
            </a:r>
            <a:r>
              <a:rPr lang="en-US" dirty="0" smtClean="0"/>
              <a:t>– People want to jump on the popularity bandwagon</a:t>
            </a:r>
          </a:p>
          <a:p>
            <a:r>
              <a:rPr lang="en-US" b="1" dirty="0" smtClean="0"/>
              <a:t>Authority</a:t>
            </a:r>
            <a:r>
              <a:rPr lang="en-US" dirty="0" smtClean="0"/>
              <a:t> – People follow authority figures</a:t>
            </a:r>
          </a:p>
          <a:p>
            <a:r>
              <a:rPr lang="en-US" b="1" dirty="0" smtClean="0"/>
              <a:t>Scarcity</a:t>
            </a:r>
            <a:r>
              <a:rPr lang="en-US" dirty="0" smtClean="0"/>
              <a:t> – People want to take advantage of something in limited quantity or time availability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Also consider how you can involve others in the making of your content (by including them in planning/feedback, by mentioning them)</a:t>
            </a:r>
            <a:endParaRPr lang="en-US" dirty="0"/>
          </a:p>
        </p:txBody>
      </p:sp>
      <p:pic>
        <p:nvPicPr>
          <p:cNvPr id="1026" name="Picture 2" descr="Image result for cialdini influ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8600"/>
            <a:ext cx="1552575" cy="234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42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 To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</a:t>
            </a:r>
            <a:r>
              <a:rPr lang="en-US" dirty="0"/>
              <a:t>feedback from your target market before you publish. Ask whether others would be willing to share it or what it would take to improve the content before sharing.</a:t>
            </a:r>
          </a:p>
          <a:p>
            <a:r>
              <a:rPr lang="en-US" dirty="0"/>
              <a:t>Make sure you conform with the norms of platforms (content should look natural on </a:t>
            </a:r>
            <a:r>
              <a:rPr lang="en-US" dirty="0" err="1"/>
              <a:t>BuzzFeed</a:t>
            </a:r>
            <a:r>
              <a:rPr lang="en-US" dirty="0"/>
              <a:t>, promotion activity should look natural on the respective other platforms or websites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Do the legwork to find many different places to promote your content directly to your target market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58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/>
          <a:lstStyle/>
          <a:p>
            <a:r>
              <a:rPr lang="en-US" dirty="0" smtClean="0"/>
              <a:t>Desperation leads to poor decisions</a:t>
            </a:r>
          </a:p>
          <a:p>
            <a:pPr lvl="1"/>
            <a:r>
              <a:rPr lang="en-US" dirty="0" smtClean="0"/>
              <a:t>Damaging your social capital isn’t worth it</a:t>
            </a:r>
          </a:p>
          <a:p>
            <a:pPr lvl="1"/>
            <a:r>
              <a:rPr lang="en-US" dirty="0" smtClean="0"/>
              <a:t>Marketers, not spammers</a:t>
            </a:r>
          </a:p>
          <a:p>
            <a:pPr lvl="1"/>
            <a:r>
              <a:rPr lang="en-US" dirty="0" smtClean="0"/>
              <a:t>Remember </a:t>
            </a:r>
            <a:r>
              <a:rPr lang="en-US" dirty="0"/>
              <a:t>who you </a:t>
            </a:r>
            <a:r>
              <a:rPr lang="en-US" dirty="0" smtClean="0"/>
              <a:t>represent</a:t>
            </a:r>
          </a:p>
          <a:p>
            <a:r>
              <a:rPr lang="en-US" dirty="0" smtClean="0"/>
              <a:t>Don’t be the type of group member you hate</a:t>
            </a:r>
          </a:p>
          <a:p>
            <a:pPr lvl="1"/>
            <a:r>
              <a:rPr lang="en-US" dirty="0" smtClean="0"/>
              <a:t>Respond to group communication promptly</a:t>
            </a:r>
          </a:p>
          <a:p>
            <a:pPr lvl="1"/>
            <a:r>
              <a:rPr lang="en-US" dirty="0" smtClean="0"/>
              <a:t>Be active</a:t>
            </a:r>
            <a:r>
              <a:rPr lang="en-US" smtClean="0"/>
              <a:t>, identify, </a:t>
            </a:r>
            <a:r>
              <a:rPr lang="en-US" dirty="0" smtClean="0"/>
              <a:t>and volunteer to do the work your group needs—don’t sit back and wait for somebody else to give you orders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383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4" y="228600"/>
            <a:ext cx="7803115" cy="636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1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February 2020 – Mark Hamill tweeted about a </a:t>
            </a:r>
            <a:r>
              <a:rPr lang="en-US" dirty="0" err="1" smtClean="0"/>
              <a:t>BuzzFeed</a:t>
            </a:r>
            <a:r>
              <a:rPr lang="en-US" dirty="0" smtClean="0"/>
              <a:t> quiz he took – created by a student in class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903" y="1448259"/>
            <a:ext cx="4879592" cy="510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1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 front-page worthy idea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 promotion list of where to reach your target market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 marketing plan to guide your strategy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pièce de </a:t>
            </a:r>
            <a:r>
              <a:rPr lang="en-US" dirty="0" smtClean="0"/>
              <a:t>résistance (your </a:t>
            </a:r>
            <a:r>
              <a:rPr lang="en-US" dirty="0" err="1" smtClean="0"/>
              <a:t>BuzzFeed</a:t>
            </a:r>
            <a:r>
              <a:rPr lang="en-US" dirty="0" smtClean="0"/>
              <a:t> post)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campaign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final case presentation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1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38400"/>
            <a:ext cx="8153400" cy="1325563"/>
          </a:xfrm>
        </p:spPr>
        <p:txBody>
          <a:bodyPr/>
          <a:lstStyle/>
          <a:p>
            <a:r>
              <a:rPr lang="en-US" dirty="0" smtClean="0"/>
              <a:t>How to Create Front-page Worthy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2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23" y="228600"/>
            <a:ext cx="8286750" cy="1325563"/>
          </a:xfrm>
        </p:spPr>
        <p:txBody>
          <a:bodyPr/>
          <a:lstStyle/>
          <a:p>
            <a:r>
              <a:rPr lang="en-US" dirty="0" smtClean="0"/>
              <a:t>Every List/Quiz/Poll/Article Needs a Strong Target Market (or two)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3428999"/>
            <a:ext cx="8279823" cy="3124201"/>
          </a:xfrm>
        </p:spPr>
        <p:txBody>
          <a:bodyPr>
            <a:normAutofit/>
          </a:bodyPr>
          <a:lstStyle/>
          <a:p>
            <a:r>
              <a:rPr lang="en-US" dirty="0" smtClean="0"/>
              <a:t>What makes the best target market?</a:t>
            </a:r>
          </a:p>
          <a:p>
            <a:pPr lvl="1"/>
            <a:r>
              <a:rPr lang="en-US" dirty="0" smtClean="0"/>
              <a:t>Passionate group members</a:t>
            </a:r>
          </a:p>
          <a:p>
            <a:pPr lvl="1"/>
            <a:r>
              <a:rPr lang="en-US" dirty="0" smtClean="0"/>
              <a:t>Group members frequently congregate online (forums, groups, fan pages, etc.)</a:t>
            </a:r>
          </a:p>
          <a:p>
            <a:pPr lvl="1"/>
            <a:r>
              <a:rPr lang="en-US" dirty="0" smtClean="0"/>
              <a:t>Target market-specific publications and influencers</a:t>
            </a:r>
          </a:p>
          <a:p>
            <a:pPr lvl="1"/>
            <a:r>
              <a:rPr lang="en-US" dirty="0" smtClean="0"/>
              <a:t>Target market </a:t>
            </a:r>
            <a:r>
              <a:rPr lang="en-US" b="1" dirty="0" smtClean="0"/>
              <a:t>CANNOT</a:t>
            </a:r>
            <a:r>
              <a:rPr lang="en-US" dirty="0" smtClean="0"/>
              <a:t> be WMU or students</a:t>
            </a:r>
          </a:p>
          <a:p>
            <a:r>
              <a:rPr lang="en-US" dirty="0" smtClean="0"/>
              <a:t>Content can succeed due to:</a:t>
            </a:r>
          </a:p>
          <a:p>
            <a:pPr lvl="1"/>
            <a:r>
              <a:rPr lang="en-US" dirty="0" smtClean="0"/>
              <a:t>Hot Topics (trends/people/media/holidays)</a:t>
            </a:r>
          </a:p>
          <a:p>
            <a:pPr lvl="1"/>
            <a:r>
              <a:rPr lang="en-US" dirty="0" smtClean="0"/>
              <a:t>Timeless topics</a:t>
            </a:r>
          </a:p>
          <a:p>
            <a:pPr lvl="1"/>
            <a:r>
              <a:rPr lang="en-US" dirty="0" smtClean="0"/>
              <a:t>Group members having better community/influencer access or knowledge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20091"/>
            <a:ext cx="6752381" cy="1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3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47" y="4564121"/>
            <a:ext cx="3124200" cy="18890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03247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Headlines make a promise (worth clicking)</a:t>
            </a:r>
            <a:br>
              <a:rPr lang="en-US" dirty="0" smtClean="0"/>
            </a:br>
            <a:r>
              <a:rPr lang="en-US" dirty="0" smtClean="0"/>
              <a:t>The content has to keep it (worth sharing)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965" y="2819205"/>
            <a:ext cx="5943600" cy="14217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5100" y="4771518"/>
            <a:ext cx="4779101" cy="14087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490" y="1313118"/>
            <a:ext cx="6838710" cy="134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7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Headlines &amp; Content Need to Drive An Emotion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80" y="1690689"/>
            <a:ext cx="8628532" cy="167640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42900" y="4855188"/>
            <a:ext cx="8458200" cy="185041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2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charset="2"/>
              <a:buChar char="§"/>
            </a:pPr>
            <a:r>
              <a:rPr lang="en-US" sz="2000" dirty="0" smtClean="0"/>
              <a:t>Readers should know what emotion to expect from the headline</a:t>
            </a:r>
            <a:endParaRPr lang="en-US" sz="2000" dirty="0"/>
          </a:p>
          <a:p>
            <a:pPr marL="342900" indent="-342900">
              <a:buFont typeface="Wingdings" charset="2"/>
              <a:buChar char="§"/>
            </a:pPr>
            <a:r>
              <a:rPr lang="en-US" sz="2000" dirty="0"/>
              <a:t>Make sure the content delivers on </a:t>
            </a:r>
            <a:r>
              <a:rPr lang="en-US" sz="2000" dirty="0" smtClean="0"/>
              <a:t>the headline’s “emotional promise”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000" dirty="0" smtClean="0"/>
              <a:t>Some types of emotion may drive clicks, but not shares (controversy, cringe, scary)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000" dirty="0" smtClean="0"/>
              <a:t>Positive emotion is generally lower risk</a:t>
            </a:r>
            <a:endParaRPr lang="en-US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11721" y="4210902"/>
            <a:ext cx="6397625" cy="52437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2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Remember</a:t>
            </a:r>
          </a:p>
        </p:txBody>
      </p:sp>
    </p:spTree>
    <p:extLst>
      <p:ext uri="{BB962C8B-B14F-4D97-AF65-F5344CB8AC3E}">
        <p14:creationId xmlns:p14="http://schemas.microsoft.com/office/powerpoint/2010/main" val="195833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Helvetica + Kalinga">
      <a:majorFont>
        <a:latin typeface="Helvetica"/>
        <a:ea typeface=""/>
        <a:cs typeface=""/>
      </a:majorFont>
      <a:minorFont>
        <a:latin typeface="Kaling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87548</TotalTime>
  <Words>1069</Words>
  <Application>Microsoft Office PowerPoint</Application>
  <PresentationFormat>On-screen Show (4:3)</PresentationFormat>
  <Paragraphs>111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Helvetica</vt:lpstr>
      <vt:lpstr>Kalinga</vt:lpstr>
      <vt:lpstr>Wingdings</vt:lpstr>
      <vt:lpstr>2_Office Theme</vt:lpstr>
      <vt:lpstr>PowerPoint Presentation</vt:lpstr>
      <vt:lpstr>The Goal: 1,000 views in a week</vt:lpstr>
      <vt:lpstr>PowerPoint Presentation</vt:lpstr>
      <vt:lpstr>February 2020 – Mark Hamill tweeted about a BuzzFeed quiz he took – created by a student in class</vt:lpstr>
      <vt:lpstr>Project Parts</vt:lpstr>
      <vt:lpstr>How to Create Front-page Worthy Content</vt:lpstr>
      <vt:lpstr>Every List/Quiz/Poll/Article Needs a Strong Target Market (or two)</vt:lpstr>
      <vt:lpstr>Headlines make a promise (worth clicking) The content has to keep it (worth sharing) </vt:lpstr>
      <vt:lpstr>Headlines &amp; Content Need to Drive An Emotion</vt:lpstr>
      <vt:lpstr>Promotion List (Use the Template)</vt:lpstr>
      <vt:lpstr>PowerPoint Presentation</vt:lpstr>
      <vt:lpstr>Promotion tips for different channels</vt:lpstr>
      <vt:lpstr>Marketing Plan (Use the Template)</vt:lpstr>
      <vt:lpstr>PowerPoint Presentation</vt:lpstr>
      <vt:lpstr>The Post</vt:lpstr>
      <vt:lpstr>Publishing in the BuzzFeed Community Section</vt:lpstr>
      <vt:lpstr>Buzzfeed.com/community</vt:lpstr>
      <vt:lpstr>Create a group account using a pseudonym so that all group members can promote it equally as the author</vt:lpstr>
      <vt:lpstr>Remember to click “Suggest for community feature” before publishing (This puts the post across the desk of a community editor for consideration)</vt:lpstr>
      <vt:lpstr>How do you make a post seem more valuable/relevant/shareable?</vt:lpstr>
      <vt:lpstr>Using media in your content</vt:lpstr>
      <vt:lpstr>Tips Directly from BuzzFeed</vt:lpstr>
      <vt:lpstr>The Campaign</vt:lpstr>
      <vt:lpstr>Ground Rules</vt:lpstr>
      <vt:lpstr>6 Principles of Influence You Can Leverage to Promote Your Content</vt:lpstr>
      <vt:lpstr>Keys To Success</vt:lpstr>
      <vt:lpstr>Last Advice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Competitive Marketing Strategy</dc:title>
  <dc:creator>Scott Cowley</dc:creator>
  <cp:lastModifiedBy>Scott W Cowley</cp:lastModifiedBy>
  <cp:revision>247</cp:revision>
  <dcterms:created xsi:type="dcterms:W3CDTF">2013-07-08T21:09:48Z</dcterms:created>
  <dcterms:modified xsi:type="dcterms:W3CDTF">2020-03-17T17:13:14Z</dcterms:modified>
</cp:coreProperties>
</file>